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Arial Black" panose="020B0A04020102020204" pitchFamily="3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Kanit" panose="020B0604020202020204" charset="-34"/>
      <p:regular r:id="rId21"/>
    </p:embeddedFont>
    <p:embeddedFont>
      <p:font typeface="Limelight" panose="02000000000000000000" pitchFamily="2" charset="0"/>
      <p:regular r:id="rId22"/>
    </p:embeddedFont>
    <p:embeddedFont>
      <p:font typeface="Martel Sans Light" panose="020B0604020202020204" charset="0"/>
      <p:regular r:id="rId23"/>
    </p:embeddedFont>
    <p:embeddedFont>
      <p:font typeface="Poppins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564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6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954" y="0"/>
            <a:ext cx="507344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4710" y="1792735"/>
            <a:ext cx="9962684" cy="60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Limelight" panose="02000000000000000000" pitchFamily="2" charset="0"/>
                <a:ea typeface="Kanit" pitchFamily="34" charset="-122"/>
                <a:cs typeface="Kanit" pitchFamily="34" charset="-120"/>
              </a:rPr>
              <a:t>Weather Forecasting Project</a:t>
            </a:r>
            <a:endParaRPr lang="en-US" sz="4800" dirty="0">
              <a:latin typeface="Limelight" panose="0200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22975" y="399383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Georgia" panose="02040502050405020303" pitchFamily="18" charset="0"/>
                <a:ea typeface="Martel Sans Light" pitchFamily="34" charset="-122"/>
                <a:cs typeface="Martel Sans Light" pitchFamily="34" charset="-120"/>
              </a:rPr>
              <a:t>Predicting </a:t>
            </a:r>
            <a:r>
              <a:rPr lang="en-US" sz="2800" dirty="0">
                <a:solidFill>
                  <a:srgbClr val="D9E1FF"/>
                </a:solidFill>
                <a:latin typeface="Georgia" panose="02040502050405020303" pitchFamily="18" charset="0"/>
                <a:ea typeface="Martel Sans Light" pitchFamily="34" charset="-122"/>
                <a:cs typeface="Martel Sans Light" pitchFamily="34" charset="-120"/>
              </a:rPr>
              <a:t>Tomorrow</a:t>
            </a:r>
            <a:r>
              <a:rPr lang="en-US" sz="2400" dirty="0">
                <a:solidFill>
                  <a:srgbClr val="D9E1FF"/>
                </a:solidFill>
                <a:latin typeface="Georgia" panose="02040502050405020303" pitchFamily="18" charset="0"/>
                <a:ea typeface="Martel Sans Light" pitchFamily="34" charset="-122"/>
                <a:cs typeface="Martel Sans Light" pitchFamily="34" charset="-120"/>
              </a:rPr>
              <a:t>, Today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58971" y="4689651"/>
            <a:ext cx="7996560" cy="38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Georgia" panose="02040502050405020303" pitchFamily="18" charset="0"/>
                <a:ea typeface="Martel Sans Light" pitchFamily="34" charset="-122"/>
                <a:cs typeface="Martel Sans Light" pitchFamily="34" charset="-120"/>
              </a:rPr>
              <a:t>Team Members: [</a:t>
            </a:r>
            <a:r>
              <a:rPr lang="en-US" sz="2800" dirty="0" err="1">
                <a:solidFill>
                  <a:srgbClr val="D9E1FF"/>
                </a:solidFill>
                <a:latin typeface="Georgia" panose="02040502050405020303" pitchFamily="18" charset="0"/>
                <a:ea typeface="Martel Sans Light" pitchFamily="34" charset="-122"/>
                <a:cs typeface="Martel Sans Light" pitchFamily="34" charset="-120"/>
              </a:rPr>
              <a:t>Akanshu</a:t>
            </a:r>
            <a:r>
              <a:rPr lang="en-US" sz="2800" dirty="0">
                <a:solidFill>
                  <a:srgbClr val="D9E1FF"/>
                </a:solidFill>
                <a:latin typeface="Georgia" panose="02040502050405020303" pitchFamily="18" charset="0"/>
                <a:ea typeface="Martel Sans Light" pitchFamily="34" charset="-122"/>
                <a:cs typeface="Martel Sans Light" pitchFamily="34" charset="-120"/>
              </a:rPr>
              <a:t> , </a:t>
            </a:r>
            <a:r>
              <a:rPr lang="en-US" sz="2800" dirty="0" err="1">
                <a:solidFill>
                  <a:srgbClr val="D9E1FF"/>
                </a:solidFill>
                <a:latin typeface="Georgia" panose="02040502050405020303" pitchFamily="18" charset="0"/>
                <a:ea typeface="Martel Sans Light" pitchFamily="34" charset="-122"/>
                <a:cs typeface="Martel Sans Light" pitchFamily="34" charset="-120"/>
              </a:rPr>
              <a:t>Sumit</a:t>
            </a:r>
            <a:r>
              <a:rPr lang="en-US" sz="2800" dirty="0">
                <a:solidFill>
                  <a:srgbClr val="D9E1FF"/>
                </a:solidFill>
                <a:latin typeface="Georgia" panose="02040502050405020303" pitchFamily="18" charset="0"/>
                <a:ea typeface="Martel Sans Light" pitchFamily="34" charset="-122"/>
                <a:cs typeface="Martel Sans Light" pitchFamily="34" charset="-120"/>
              </a:rPr>
              <a:t> Gond]</a:t>
            </a: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65776" y="768315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Date: [02-06-2025]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340287" y="5415201"/>
            <a:ext cx="263413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35122-747D-4AF4-88D7-9EFBD746935E}"/>
              </a:ext>
            </a:extLst>
          </p:cNvPr>
          <p:cNvSpPr txBox="1"/>
          <p:nvPr/>
        </p:nvSpPr>
        <p:spPr>
          <a:xfrm>
            <a:off x="2698954" y="6486292"/>
            <a:ext cx="3716594" cy="54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7"/>
              </a:lnSpc>
              <a:spcBef>
                <a:spcPct val="0"/>
              </a:spcBef>
            </a:pPr>
            <a:r>
              <a:rPr lang="en-US" sz="2000" b="1" u="sng" dirty="0">
                <a:solidFill>
                  <a:srgbClr val="FFFFFF"/>
                </a:solidFill>
                <a:latin typeface="Arial Black" panose="020B0A04020102020204" pitchFamily="34" charset="0"/>
                <a:ea typeface="Aqua Embrace"/>
                <a:cs typeface="Aqua Embrace"/>
                <a:sym typeface="Aqua Embrace"/>
              </a:rPr>
              <a:t>BCA  3 YEAR _ 6TH SEM</a:t>
            </a:r>
            <a:endParaRPr lang="en-US" sz="2000" dirty="0">
              <a:solidFill>
                <a:srgbClr val="FFFFFF"/>
              </a:solidFill>
              <a:latin typeface="Arial Black" panose="020B0A04020102020204" pitchFamily="34" charset="0"/>
              <a:ea typeface="Aqua Embrace"/>
              <a:cs typeface="Aqua Embrace"/>
              <a:sym typeface="Aqua Embra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4872F0-27EF-4B3B-A1AD-6F338793F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20" y="3864842"/>
            <a:ext cx="1828959" cy="4999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516" y="867132"/>
            <a:ext cx="7750969" cy="1170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Introduction: Unveiling the Future of Weather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96516" y="2336244"/>
            <a:ext cx="447794" cy="447794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19" y="2384524"/>
            <a:ext cx="280868" cy="3511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3263" y="2404586"/>
            <a:ext cx="234136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Predicting Conditions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343263" y="2816543"/>
            <a:ext cx="710422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Weather forecasting involves predicting atmospheric conditions for specific locations.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696516" y="3851553"/>
            <a:ext cx="447794" cy="447794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19" y="3899833"/>
            <a:ext cx="280868" cy="3511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43263" y="3919895"/>
            <a:ext cx="234136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Crucial Impact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343263" y="4331851"/>
            <a:ext cx="710422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 is crucial for agriculture, aviation, and disaster preparedness worldwide.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96516" y="5048369"/>
            <a:ext cx="447794" cy="447794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19" y="5096649"/>
            <a:ext cx="280868" cy="3511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43263" y="5116711"/>
            <a:ext cx="234136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Market Growth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343263" y="5528667"/>
            <a:ext cx="710422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global market for weather forecasting systems reached $5.1 billion in 2023.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696516" y="6563678"/>
            <a:ext cx="447794" cy="447794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19" y="6611957"/>
            <a:ext cx="280868" cy="35111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43263" y="6632019"/>
            <a:ext cx="234136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Steady Expansion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1343263" y="7043976"/>
            <a:ext cx="710422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consistent 4% annual growth rate (CAGR) is predicted for this vital sector.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619839"/>
            <a:ext cx="7566422" cy="1325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Objective: Precision and Prediction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8789" y="2396133"/>
            <a:ext cx="3614142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270040" y="3421499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Accuracy Increase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8789" y="3887986"/>
            <a:ext cx="361414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Improve forecast accuracy by 15% using advanced models.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0950" y="2396133"/>
            <a:ext cx="3614261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222200" y="3421499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Loss Reduction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40950" y="3887986"/>
            <a:ext cx="361426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Reduce weather-related losses for local farmers by 20%.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4869" y="5397818"/>
            <a:ext cx="3614142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246120" y="6423184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New Sensors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2764869" y="6889671"/>
            <a:ext cx="361414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Integrate data from 5+ new weather sensor locations.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2183"/>
            <a:ext cx="101088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Collection: A Symphony of Sources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74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Satellites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657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NOAA's GOES-16 provides high-resolution imagery from space.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Ground Sensors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76238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Local sensors measure temperature, humidity, wind speed, and precipitation.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2574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Weather APIs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1657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 is sourced from OpenWeatherMap and AccuWeather APIs.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Historical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Over 30 years of archived data from NOAA is utilized.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384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Radar Data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59759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Doppler radar tracks precipitation intensity and movement.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CE2073-2BFF-4652-A422-72269D0F54FA}"/>
              </a:ext>
            </a:extLst>
          </p:cNvPr>
          <p:cNvSpPr txBox="1"/>
          <p:nvPr/>
        </p:nvSpPr>
        <p:spPr>
          <a:xfrm>
            <a:off x="12801598" y="7704534"/>
            <a:ext cx="1828801" cy="502920"/>
          </a:xfrm>
          <a:prstGeom prst="rect">
            <a:avLst/>
          </a:prstGeom>
          <a:solidFill>
            <a:srgbClr val="100C35"/>
          </a:solidFill>
        </p:spPr>
        <p:txBody>
          <a:bodyPr wrap="square" rtlCol="0">
            <a:spAutoFit/>
          </a:bodyPr>
          <a:lstStyle/>
          <a:p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802" y="1040130"/>
            <a:ext cx="7742396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Technologies Used: Powering the Prediction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" y="2553176"/>
            <a:ext cx="500539" cy="500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01485" y="2636996"/>
            <a:ext cx="1713190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Programming Language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401485" y="3346013"/>
            <a:ext cx="1713190" cy="1281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Python, with libraries like NumPy, Pandas, and Scikit-learn.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944" y="2553176"/>
            <a:ext cx="500539" cy="500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65627" y="2636996"/>
            <a:ext cx="171330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AI/ML Models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065627" y="3051572"/>
            <a:ext cx="1713309" cy="160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Utilizing TensorFlow and PyTorch for machine learning tasks.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206" y="2553176"/>
            <a:ext cx="500539" cy="5005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29889" y="2636996"/>
            <a:ext cx="171330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Cloud Platform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29889" y="3051572"/>
            <a:ext cx="1713309" cy="1281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Leveraging AWS, Google Cloud, or Azure for scalable infrastructure.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" y="5088969"/>
            <a:ext cx="500539" cy="5005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01485" y="5172789"/>
            <a:ext cx="171319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Visualization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401485" y="5587365"/>
            <a:ext cx="1713190" cy="160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Matplotlib, Seaborn, and Plotly create insightful data visualizations.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769834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Methodology: From Data to Forecast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Handle missing values and remove outliers for data integrity.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 relevant variables to enhance model performance.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Selection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Choose the most appropriate AI/ML algorithms for forecasting.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Training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Supervised learning is performed using labeled historical data.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Validation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Model performance is evaluated and parameters are fine-tuned.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111C8F-BE20-46F3-8A74-7793BB0FECE6}"/>
              </a:ext>
            </a:extLst>
          </p:cNvPr>
          <p:cNvSpPr txBox="1"/>
          <p:nvPr/>
        </p:nvSpPr>
        <p:spPr>
          <a:xfrm>
            <a:off x="12801598" y="7704534"/>
            <a:ext cx="1828801" cy="502920"/>
          </a:xfrm>
          <a:prstGeom prst="rect">
            <a:avLst/>
          </a:prstGeom>
          <a:solidFill>
            <a:srgbClr val="100C35"/>
          </a:solidFill>
        </p:spPr>
        <p:txBody>
          <a:bodyPr wrap="square" rtlCol="0">
            <a:spAutoFit/>
          </a:bodyPr>
          <a:lstStyle/>
          <a:p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069" y="432197"/>
            <a:ext cx="4441865" cy="462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Results: Accuracy in Action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" y="894398"/>
            <a:ext cx="12369519" cy="69268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0069" y="8962430"/>
            <a:ext cx="13530263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Forecast accuracy improved by 18%, exceeding targets. The mobile app received 10,000+ downloads and a 4.5-star rating. Farmers reported a 12% increase in crop yield. Early warning systems achieved 95% accuracy in severe weather detection.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BDF91-FA48-4211-B975-DAC1219C7353}"/>
              </a:ext>
            </a:extLst>
          </p:cNvPr>
          <p:cNvSpPr txBox="1"/>
          <p:nvPr/>
        </p:nvSpPr>
        <p:spPr>
          <a:xfrm>
            <a:off x="12801598" y="7704534"/>
            <a:ext cx="1828801" cy="502920"/>
          </a:xfrm>
          <a:prstGeom prst="rect">
            <a:avLst/>
          </a:prstGeom>
          <a:solidFill>
            <a:srgbClr val="100C35"/>
          </a:solidFill>
        </p:spPr>
        <p:txBody>
          <a:bodyPr wrap="square" rtlCol="0">
            <a:spAutoFit/>
          </a:bodyPr>
          <a:lstStyle/>
          <a:p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749498"/>
            <a:ext cx="9000887" cy="621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Conclusion: Charting a Clearer Tomorrow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39735" y="1793796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project successfully improved forecast accuracy and provided practical applications.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9735" y="2369701"/>
            <a:ext cx="1643777" cy="1198364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034" y="2783086"/>
            <a:ext cx="297180" cy="3714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94848" y="2581037"/>
            <a:ext cx="248650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Success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2594848" y="3018592"/>
            <a:ext cx="567404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Enhanced accuracy and practical application of forecasts.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2489121" y="3558540"/>
            <a:ext cx="11295936" cy="11430"/>
          </a:xfrm>
          <a:prstGeom prst="roundRect">
            <a:avLst>
              <a:gd name="adj" fmla="val 277377"/>
            </a:avLst>
          </a:prstGeom>
          <a:solidFill>
            <a:srgbClr val="48446D"/>
          </a:solidFill>
          <a:ln/>
        </p:spPr>
      </p:sp>
      <p:sp>
        <p:nvSpPr>
          <p:cNvPr id="9" name="Shape 6"/>
          <p:cNvSpPr/>
          <p:nvPr/>
        </p:nvSpPr>
        <p:spPr>
          <a:xfrm>
            <a:off x="739735" y="3673673"/>
            <a:ext cx="3287673" cy="1198364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922" y="4087058"/>
            <a:ext cx="297180" cy="3714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38744" y="3885009"/>
            <a:ext cx="248650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Work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4238744" y="4322564"/>
            <a:ext cx="626733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Incorporate climate models, expand coverage for global impact.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4133017" y="4862512"/>
            <a:ext cx="9652040" cy="11430"/>
          </a:xfrm>
          <a:prstGeom prst="roundRect">
            <a:avLst>
              <a:gd name="adj" fmla="val 277377"/>
            </a:avLst>
          </a:prstGeom>
          <a:solidFill>
            <a:srgbClr val="48446D"/>
          </a:solidFill>
          <a:ln/>
        </p:spPr>
      </p:sp>
      <p:sp>
        <p:nvSpPr>
          <p:cNvPr id="14" name="Shape 10"/>
          <p:cNvSpPr/>
          <p:nvPr/>
        </p:nvSpPr>
        <p:spPr>
          <a:xfrm>
            <a:off x="739735" y="4977646"/>
            <a:ext cx="4931569" cy="1198364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930" y="5391031"/>
            <a:ext cx="297180" cy="3714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882640" y="5188982"/>
            <a:ext cx="248650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Potential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5882640" y="5626537"/>
            <a:ext cx="768369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Revolutionize industries relying on weather data, like agriculture and aviation.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5776913" y="6166485"/>
            <a:ext cx="8008144" cy="11430"/>
          </a:xfrm>
          <a:prstGeom prst="roundRect">
            <a:avLst>
              <a:gd name="adj" fmla="val 277377"/>
            </a:avLst>
          </a:prstGeom>
          <a:solidFill>
            <a:srgbClr val="48446D"/>
          </a:solidFill>
          <a:ln/>
        </p:spPr>
      </p:sp>
      <p:sp>
        <p:nvSpPr>
          <p:cNvPr id="19" name="Shape 14"/>
          <p:cNvSpPr/>
          <p:nvPr/>
        </p:nvSpPr>
        <p:spPr>
          <a:xfrm>
            <a:off x="739735" y="6281618"/>
            <a:ext cx="6575465" cy="1198364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818" y="6695003"/>
            <a:ext cx="297180" cy="3714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26536" y="6492954"/>
            <a:ext cx="248650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Next Steps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526536" y="6930509"/>
            <a:ext cx="581679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Seek partnerships with local municipalities and businesses.</a:t>
            </a:r>
            <a:endParaRPr lang="en-US" sz="16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20AA57-8AD0-4110-BAE4-7C54FBF6456A}"/>
              </a:ext>
            </a:extLst>
          </p:cNvPr>
          <p:cNvSpPr txBox="1"/>
          <p:nvPr/>
        </p:nvSpPr>
        <p:spPr>
          <a:xfrm>
            <a:off x="12801598" y="7704534"/>
            <a:ext cx="1828801" cy="502920"/>
          </a:xfrm>
          <a:prstGeom prst="rect">
            <a:avLst/>
          </a:prstGeom>
          <a:solidFill>
            <a:srgbClr val="100C35"/>
          </a:solidFill>
        </p:spPr>
        <p:txBody>
          <a:bodyPr wrap="square" rtlCol="0">
            <a:spAutoFit/>
          </a:bodyPr>
          <a:lstStyle/>
          <a:p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2000"/>
          </a:blip>
          <a:srcRect/>
          <a:stretch>
            <a:fillRect/>
          </a:stretch>
        </p:blipFill>
        <p:spPr>
          <a:xfrm>
            <a:off x="7099664" y="91546"/>
            <a:ext cx="7041369" cy="65836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5000"/>
          </a:blip>
          <a:srcRect/>
          <a:stretch>
            <a:fillRect/>
          </a:stretch>
        </p:blipFill>
        <p:spPr>
          <a:xfrm>
            <a:off x="10278321" y="3909976"/>
            <a:ext cx="3356798" cy="34966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8000"/>
          </a:blip>
          <a:srcRect/>
          <a:stretch>
            <a:fillRect/>
          </a:stretch>
        </p:blipFill>
        <p:spPr>
          <a:xfrm>
            <a:off x="366545" y="206517"/>
            <a:ext cx="5695207" cy="45561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14147" y="2088657"/>
            <a:ext cx="8202106" cy="38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35"/>
              </a:lnSpc>
            </a:pPr>
            <a:r>
              <a:rPr lang="en-US" sz="1360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448</Words>
  <Application>Microsoft Office PowerPoint</Application>
  <PresentationFormat>Custom</PresentationFormat>
  <Paragraphs>76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 Black</vt:lpstr>
      <vt:lpstr>Arial</vt:lpstr>
      <vt:lpstr>Limelight</vt:lpstr>
      <vt:lpstr>Georgia</vt:lpstr>
      <vt:lpstr>Calibri</vt:lpstr>
      <vt:lpstr>Kanit</vt:lpstr>
      <vt:lpstr>Poppins Bold</vt:lpstr>
      <vt:lpstr>Martel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Deathly</cp:lastModifiedBy>
  <cp:revision>4</cp:revision>
  <dcterms:created xsi:type="dcterms:W3CDTF">2025-06-02T05:41:53Z</dcterms:created>
  <dcterms:modified xsi:type="dcterms:W3CDTF">2025-06-02T06:05:14Z</dcterms:modified>
</cp:coreProperties>
</file>